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1" r:id="rId2"/>
    <p:sldId id="283" r:id="rId3"/>
    <p:sldId id="284" r:id="rId4"/>
    <p:sldId id="285" r:id="rId5"/>
    <p:sldId id="333" r:id="rId6"/>
    <p:sldId id="307" r:id="rId7"/>
    <p:sldId id="257" r:id="rId8"/>
    <p:sldId id="332" r:id="rId9"/>
    <p:sldId id="288" r:id="rId10"/>
    <p:sldId id="289" r:id="rId11"/>
    <p:sldId id="308" r:id="rId12"/>
    <p:sldId id="324" r:id="rId13"/>
    <p:sldId id="291" r:id="rId14"/>
    <p:sldId id="331" r:id="rId15"/>
    <p:sldId id="306" r:id="rId16"/>
    <p:sldId id="264" r:id="rId17"/>
    <p:sldId id="265" r:id="rId18"/>
    <p:sldId id="267" r:id="rId19"/>
    <p:sldId id="268" r:id="rId20"/>
    <p:sldId id="309" r:id="rId21"/>
    <p:sldId id="330" r:id="rId22"/>
    <p:sldId id="295" r:id="rId23"/>
    <p:sldId id="325" r:id="rId24"/>
    <p:sldId id="296" r:id="rId25"/>
    <p:sldId id="300" r:id="rId26"/>
    <p:sldId id="326" r:id="rId27"/>
    <p:sldId id="301" r:id="rId28"/>
    <p:sldId id="314" r:id="rId29"/>
    <p:sldId id="304" r:id="rId30"/>
    <p:sldId id="305" r:id="rId31"/>
    <p:sldId id="311" r:id="rId32"/>
    <p:sldId id="328" r:id="rId33"/>
    <p:sldId id="316" r:id="rId34"/>
    <p:sldId id="319" r:id="rId35"/>
    <p:sldId id="313" r:id="rId36"/>
    <p:sldId id="329" r:id="rId37"/>
    <p:sldId id="279" r:id="rId38"/>
    <p:sldId id="321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AA6B3-EC9C-E043-A466-5954E9911F0B}" v="15" dt="2021-04-24T11:13:56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0909"/>
  </p:normalViewPr>
  <p:slideViewPr>
    <p:cSldViewPr>
      <p:cViewPr varScale="1">
        <p:scale>
          <a:sx n="111" d="100"/>
          <a:sy n="111" d="100"/>
        </p:scale>
        <p:origin x="12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0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2C7BC-16BC-784E-A3B3-A61ADD4C9EE9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2C4ED-7E88-504F-977E-ADEA83A3F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6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at 31 </a:t>
            </a:r>
            <a:r>
              <a:rPr lang="en-US" dirty="0" err="1"/>
              <a:t>muiutes</a:t>
            </a:r>
            <a:r>
              <a:rPr lang="en-US" dirty="0"/>
              <a:t> Intro to </a:t>
            </a:r>
            <a:r>
              <a:rPr lang="en-US" dirty="0" err="1"/>
              <a:t>Notrhern</a:t>
            </a:r>
            <a:r>
              <a:rPr lang="en-US" dirty="0"/>
              <a:t> Renaissance.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6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minute segments about 50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6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world of Pieter Bruegel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78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of Icarus. 5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40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BBC. 1 hour   mostly Durer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Durer ,Self Portrait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2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Durer’s wood cuts ,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9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Cranachs</a:t>
            </a:r>
            <a:r>
              <a:rPr lang="en-US" dirty="0"/>
              <a:t>  42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12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Hobein</a:t>
            </a:r>
            <a:r>
              <a:rPr lang="en-US" dirty="0"/>
              <a:t>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2C4ED-7E88-504F-977E-ADEA83A3FE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5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B630-ED63-0C46-A71C-AB3938C65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F7F88-703A-9545-BE77-D31E7B27C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4BF5-7F67-C848-BFA8-AB71FC42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B0753-2ACC-C849-9585-F08A9694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FB10D-7482-7E49-993C-19B0BBD8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33285-870B-B144-9B43-E0B1D4B31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4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DE0B-2E0B-414E-902C-97D0E25A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C3F66-BEC1-D549-8735-30D7882B3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D292-6016-354F-91D7-4FE5A275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3CF0-60CF-5F4B-991E-27C1FD3CF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C7D72-8226-9940-B687-9EBD46A0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ECA0D-7654-2945-B53D-760BFF75AA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2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6BB89-93B4-E942-8FF0-0DBDDFFFF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9EC6E-A394-0C4A-83ED-B1194F5C0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48D9-5CDC-DA44-A9D7-9953974E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BC8C-00FB-B94D-9A46-1C9576B4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BA347-0DB3-7642-A51E-C4D0029A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70D86-2E51-4A49-9F57-3DF1C04F3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403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82BA-5A3F-6D47-AD47-95E6A8BB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3F578-C4B8-9142-B30F-13269858003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70374AFD-2FEF-3C46-8D44-BFAB9466FD44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9FD88-3ED8-9E4C-A935-0F26ACAC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C6CE6-68DD-624A-82BD-8079CD1C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C4E6E-D52A-1048-9931-5E67E60A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209A4E-6F43-2540-B26B-5C5CC11AC1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36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C771-9170-2A4A-9176-5C3554D5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ED2D2-0C36-9E4A-98E0-6FDB12945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5FF47-3104-3041-8470-B1683E3B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B20E-176C-B143-AE79-1E632EB2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6AFF-F821-C54C-AA29-19D90D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B01B7-008E-5C47-8BE0-BF5C81E83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7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E56D-36E5-DD45-A097-FFCE7CD7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2DB7F-EF01-A54E-A837-53F4F9B8E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E8BD9-F114-9149-A9DF-FA245D04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F6C1B-7663-1C47-9447-0732C1DE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93476-7C56-984A-AB20-5375C6D3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8323B-40AA-3043-AAAA-79F148427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59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657E-86C0-9C4C-A6DA-3C05A03C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BA905-B5CD-D847-B5C1-AEE97C430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A654E-1062-6C47-A151-97729518F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E85A9-AE3C-6C4B-B9B6-BB1E2C208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706C3-2C5A-1843-9690-B3F895EB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512E5-6E2A-C648-BC70-2A60395C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195D-526F-1247-A994-1C53891FC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51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14FF-0B00-1A46-A21F-573C926B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459FC-88EF-514F-94B5-525B5DF9B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384E4-976A-2541-BDA3-312431248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5E3-83E0-CE4B-B21F-753AE78CA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71F3C-2F20-E24F-8EBC-B7C614DC8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B2E76-2517-1F4D-9E68-1D9D3CC9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B37880-8925-5B44-989D-9BE289FA1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78A940-5108-C14C-97D0-EBFF8AD2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EA98B-C616-A442-B7C4-BD18DE0399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7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56B5-3706-7B4A-AD80-97A7DDAB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811C7-4FC1-8E45-A1FB-B2FB756E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0628C-A2ED-154F-9972-935B6959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F8E55-8AFE-1246-8224-18CE78ED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F44A2-498B-1A40-A495-7630D4865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30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AC966-F23A-244C-A8D8-67C0A0C1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F816E1-E93A-7A41-BEDE-81C79C750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EA73D-BCC8-934F-980F-6DC7978D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23D45-EAF3-874F-A7DE-844E233EA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83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B1EAA-E221-FB4E-AF05-33F72C03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552B8-590C-B746-AF0F-B7CDD65A7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65B10-C7CB-5F41-B3C4-EAC875963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B9A7B-DE37-A245-BA6D-B7B89CEF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A0B47-1C73-7D44-9409-E7C107FA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F06EE-AF59-7D44-A2AD-72B4DAB2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0A7E0-7DF3-534E-B747-8B4289177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3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0C93-13C8-024A-A5CC-2639A07C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57764-121D-A549-A56D-7382CC48C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CF793-9B26-5045-A20C-441284258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9D4FC-3F78-9248-BFD2-58AE0E1B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D2D8E-572F-D544-965E-7A892D7C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52977-CB3B-EF41-A67E-1DD1A755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CF321-A375-A04C-9DB2-A7F99495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53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9C16AB-CAC1-BC46-8A14-3311CCBF15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0836AD-1968-2C45-9BC4-9D3123EB8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B01BBB-A599-BB4D-AB8B-D32314F49B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360CFC-1646-FE4D-97E4-A7F5E7A140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E96FD1E-22FD-D64F-B612-F68A248DAB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487814-5CD1-7649-A10F-655DC4BF95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5BOzhwaWeM?feature=oembed" TargetMode="Externa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pJoIuCweio?feature=oembed" TargetMode="Externa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FhR8xUE5ZU?feature=oembed" TargetMode="Externa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QEWArXaCeg?feature=oembed" TargetMode="Externa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3DmiEsvs6U?feature=oembed" TargetMode="Externa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AwJROpqQlM?feature=oembed" TargetMode="Externa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MNoLKOWcHM?feature=oembed" TargetMode="Externa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XonvOquLo4?list=PLez3PPtnpncTPOSjKXTXv_Zmo23NIDpjo" TargetMode="Externa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bRBpg6eYac?list=PL142CBC1FA3C93178" TargetMode="Externa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42848F0-0CDC-7148-9656-285A75BA79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1"/>
          </a:solidFill>
        </p:spPr>
        <p:txBody>
          <a:bodyPr anchor="ctr"/>
          <a:lstStyle/>
          <a:p>
            <a:r>
              <a:rPr lang="en-US" altLang="en-US" sz="4400"/>
              <a:t>Sixteenth –Century Painting in Northern Europe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BD1CDC7-61B5-394A-A0CC-1451BC1B6D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3200"/>
              <a:t>Chapter 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047D014-E036-1944-9E62-18F78A43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382000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1F6890A-79DD-344F-ACEE-FE65AD701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US" altLang="en-US"/>
              <a:t>Pieter Bruegel the Elder</a:t>
            </a:r>
            <a:br>
              <a:rPr lang="en-US" altLang="en-US"/>
            </a:br>
            <a:r>
              <a:rPr lang="en-US" altLang="en-US"/>
              <a:t>(1525- 1569)(Dutch)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811A425-855F-0B45-8CD4-B9457B0F52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Influenced by Bosch’s pessimism and satiric approach</a:t>
            </a:r>
          </a:p>
          <a:p>
            <a:r>
              <a:rPr lang="en-US" altLang="en-US"/>
              <a:t>Peasant life his subject</a:t>
            </a:r>
          </a:p>
          <a:p>
            <a:r>
              <a:rPr lang="en-US" altLang="en-US"/>
              <a:t>Elevates “Genre” painting-(scenes of everyday life) to the stature of high art</a:t>
            </a:r>
          </a:p>
          <a:p>
            <a:r>
              <a:rPr lang="en-US" altLang="en-US"/>
              <a:t>Illustrated proverbs</a:t>
            </a:r>
          </a:p>
          <a:p>
            <a:r>
              <a:rPr lang="en-US" altLang="en-US"/>
              <a:t>Used atmospheric perspective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world of Pieter Bruegel the Elder - BBC Newsnight">
            <a:hlinkClick r:id="" action="ppaction://media"/>
            <a:extLst>
              <a:ext uri="{FF2B5EF4-FFF2-40B4-BE49-F238E27FC236}">
                <a16:creationId xmlns:a16="http://schemas.microsoft.com/office/drawing/2014/main" id="{B488C682-7BB3-6940-B0A7-C199B342A5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1295400"/>
            <a:ext cx="7433883" cy="420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8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6F51040-9161-344C-947C-464D5A330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Pieter Bruegel the Elder 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5991032-48A4-074E-BD23-11040CD42C7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 i="1"/>
              <a:t>Landscape with theFall of Icarus</a:t>
            </a:r>
          </a:p>
          <a:p>
            <a:r>
              <a:rPr lang="en-US" altLang="en-US" sz="2400"/>
              <a:t>1554- 1555</a:t>
            </a:r>
          </a:p>
          <a:p>
            <a:r>
              <a:rPr lang="en-US" altLang="en-US" sz="2400"/>
              <a:t>Oil on panel (transferred to canvas)</a:t>
            </a:r>
          </a:p>
          <a:p>
            <a:r>
              <a:rPr lang="en-US" altLang="en-US" sz="2400"/>
              <a:t>2ft. 5 in. x 3ft. 8 1/18 in</a:t>
            </a:r>
          </a:p>
          <a:p>
            <a:r>
              <a:rPr lang="en-US" altLang="en-US" sz="2400"/>
              <a:t>Musees Royaux de Beaux-Arts de Belgique</a:t>
            </a:r>
          </a:p>
          <a:p>
            <a:r>
              <a:rPr lang="en-US" altLang="en-US" sz="2400"/>
              <a:t>Brussels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516F85AC-21E9-5343-8356-D6D461FE2A72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60663"/>
            <a:ext cx="3810000" cy="2555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Landscape With The Fall Of Icarus | Instant Classic">
            <a:hlinkClick r:id="" action="ppaction://media"/>
            <a:extLst>
              <a:ext uri="{FF2B5EF4-FFF2-40B4-BE49-F238E27FC236}">
                <a16:creationId xmlns:a16="http://schemas.microsoft.com/office/drawing/2014/main" id="{528F9177-524F-9E4A-A825-212DA97E71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0053" y="1447800"/>
            <a:ext cx="660849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4B651457-005E-8C46-A5BC-4D0F2337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8338"/>
            <a:ext cx="8001000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7F1DB47-8011-6C43-A5FB-A34C5EB3C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Pieter Bruegel the Elder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50F7B9E-5F61-D740-A465-1B2A2FCC80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Netherlandish Proverbs</a:t>
            </a:r>
          </a:p>
          <a:p>
            <a:r>
              <a:rPr lang="en-US" altLang="en-US" sz="2800"/>
              <a:t>1559</a:t>
            </a:r>
          </a:p>
          <a:p>
            <a:r>
              <a:rPr lang="en-US" altLang="en-US" sz="2800"/>
              <a:t>Panel</a:t>
            </a:r>
          </a:p>
          <a:p>
            <a:r>
              <a:rPr lang="en-US" altLang="en-US" sz="2800"/>
              <a:t>3ft. 10in. X 5 ft 4 ½ inches</a:t>
            </a:r>
          </a:p>
          <a:p>
            <a:r>
              <a:rPr lang="en-US" altLang="en-US" sz="2800"/>
              <a:t>Staatliche Museen</a:t>
            </a:r>
          </a:p>
          <a:p>
            <a:r>
              <a:rPr lang="en-US" altLang="en-US" sz="2800"/>
              <a:t>Berlin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42289570-3E84-F24F-9498-085BE1B630A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05100"/>
            <a:ext cx="3810000" cy="266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44FC538-67C3-3745-AC11-529BEB82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0413"/>
            <a:ext cx="7239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1DF3EBC-FBBD-7643-BB44-C1C3D8314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Pieter Bruegel the Elder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A3C252D-3EE1-6E4E-93C9-553E6B7987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Peasant Dance</a:t>
            </a:r>
          </a:p>
          <a:p>
            <a:r>
              <a:rPr lang="en-US" altLang="en-US" sz="2800"/>
              <a:t>1567</a:t>
            </a:r>
          </a:p>
          <a:p>
            <a:r>
              <a:rPr lang="en-US" altLang="en-US" sz="2800"/>
              <a:t>Oil on wood</a:t>
            </a:r>
          </a:p>
          <a:p>
            <a:r>
              <a:rPr lang="en-US" altLang="en-US" sz="2800"/>
              <a:t>Approx. 3ft.9in x 5 gt. 5 in</a:t>
            </a:r>
          </a:p>
          <a:p>
            <a:r>
              <a:rPr lang="en-US" altLang="en-US" sz="2800"/>
              <a:t>Kunsthistorisches Museum</a:t>
            </a:r>
          </a:p>
          <a:p>
            <a:r>
              <a:rPr lang="en-US" altLang="en-US" sz="2800"/>
              <a:t>Vienna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F7E503B4-5A9E-5A40-8D58-8434A1BCD50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71775"/>
            <a:ext cx="3810000" cy="253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5CC5455-26A5-744E-8A23-8A132C02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2950"/>
            <a:ext cx="8153400" cy="54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683895F0-AD89-BA4C-B185-E6FF9543C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en-US"/>
              <a:t>Cultural/Historical Developments</a:t>
            </a:r>
          </a:p>
        </p:txBody>
      </p:sp>
      <p:sp>
        <p:nvSpPr>
          <p:cNvPr id="30723" name="Rectangle 1027">
            <a:extLst>
              <a:ext uri="{FF2B5EF4-FFF2-40B4-BE49-F238E27FC236}">
                <a16:creationId xmlns:a16="http://schemas.microsoft.com/office/drawing/2014/main" id="{A1ABBC18-DA6F-3A4E-9C99-C8E5D2D69C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Martin Luther, </a:t>
            </a:r>
            <a:r>
              <a:rPr lang="en-US" altLang="en-US" i="1"/>
              <a:t>95 Theses, </a:t>
            </a:r>
            <a:r>
              <a:rPr lang="en-US" altLang="en-US"/>
              <a:t>beginning of Reformation (1517)</a:t>
            </a:r>
          </a:p>
          <a:p>
            <a:r>
              <a:rPr lang="en-US" altLang="en-US"/>
              <a:t>Martin Luther, excommunicated  (1521)</a:t>
            </a:r>
          </a:p>
          <a:p>
            <a:r>
              <a:rPr lang="en-US" altLang="en-US"/>
              <a:t>Henry VIII, founder of the Anglican Church (1534)</a:t>
            </a:r>
          </a:p>
          <a:p>
            <a:r>
              <a:rPr lang="en-US" altLang="en-US"/>
              <a:t>Council of Trent- (1545-1563) Counter-Reformation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38ADA3A-EB41-464F-9E6F-8364273B1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US" altLang="en-US"/>
              <a:t>Albrecht Durer</a:t>
            </a:r>
            <a:br>
              <a:rPr lang="en-US" altLang="en-US"/>
            </a:br>
            <a:r>
              <a:rPr lang="en-US" altLang="en-US"/>
              <a:t>(1471-1528)(German)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1C849BD-77F2-9142-9C54-E8D0DFAED3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First to use printmaking as a major medium</a:t>
            </a:r>
          </a:p>
          <a:p>
            <a:r>
              <a:rPr lang="en-US" altLang="en-US"/>
              <a:t>First Renaissance man of the North</a:t>
            </a:r>
          </a:p>
          <a:p>
            <a:r>
              <a:rPr lang="en-US" altLang="en-US"/>
              <a:t>First to be fascinated with his own image</a:t>
            </a:r>
          </a:p>
          <a:p>
            <a:r>
              <a:rPr lang="en-US" altLang="en-US"/>
              <a:t>Combined realism with Italian Renaissance style</a:t>
            </a:r>
          </a:p>
          <a:p>
            <a:r>
              <a:rPr lang="en-US" altLang="en-US"/>
              <a:t>Published treatises on perspective and ideal proportion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BBC   Northern Renaissance 02   The Birth of the Artist">
            <a:hlinkClick r:id="" action="ppaction://media"/>
            <a:extLst>
              <a:ext uri="{FF2B5EF4-FFF2-40B4-BE49-F238E27FC236}">
                <a16:creationId xmlns:a16="http://schemas.microsoft.com/office/drawing/2014/main" id="{26DE92AD-3B6D-F44F-9E0F-CC12EC93DE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5982" y="1219200"/>
            <a:ext cx="795716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0759CD3-0252-3F40-A34E-2EE4AF6FA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Albrecht Durer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890F9E3-C43A-3C4C-86A8-3157D8CBF70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Self –Portrait</a:t>
            </a:r>
          </a:p>
          <a:p>
            <a:r>
              <a:rPr lang="en-US" altLang="en-US" sz="2800"/>
              <a:t>1498</a:t>
            </a:r>
          </a:p>
          <a:p>
            <a:r>
              <a:rPr lang="en-US" altLang="en-US" sz="2800"/>
              <a:t>Oil on panel</a:t>
            </a:r>
          </a:p>
          <a:p>
            <a:r>
              <a:rPr lang="en-US" altLang="en-US" sz="2800"/>
              <a:t>20 ½ x 16 in.</a:t>
            </a:r>
          </a:p>
          <a:p>
            <a:r>
              <a:rPr lang="en-US" altLang="en-US" sz="2800"/>
              <a:t>Museo del Prado</a:t>
            </a:r>
          </a:p>
          <a:p>
            <a:r>
              <a:rPr lang="en-US" altLang="en-US" sz="2800"/>
              <a:t>Madrid</a:t>
            </a:r>
          </a:p>
          <a:p>
            <a:r>
              <a:rPr lang="en-US" altLang="en-US" sz="2800"/>
              <a:t>P. 639 description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691934A3-24CD-1644-A870-2807BF8BFA03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9988" y="1981200"/>
            <a:ext cx="31448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ürer, Self-portrait (1498)">
            <a:hlinkClick r:id="" action="ppaction://media"/>
            <a:extLst>
              <a:ext uri="{FF2B5EF4-FFF2-40B4-BE49-F238E27FC236}">
                <a16:creationId xmlns:a16="http://schemas.microsoft.com/office/drawing/2014/main" id="{87A170A4-E1B7-6245-81EE-8911C9526F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8382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7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47F9494E-08C7-A148-AC9A-953D185A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9600"/>
            <a:ext cx="459898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>
            <a:extLst>
              <a:ext uri="{FF2B5EF4-FFF2-40B4-BE49-F238E27FC236}">
                <a16:creationId xmlns:a16="http://schemas.microsoft.com/office/drawing/2014/main" id="{5DF6ED3D-9ECC-D448-8D34-31F2DF64C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Albrecht Durer</a:t>
            </a:r>
          </a:p>
        </p:txBody>
      </p:sp>
      <p:sp>
        <p:nvSpPr>
          <p:cNvPr id="59395" name="Rectangle 1027">
            <a:extLst>
              <a:ext uri="{FF2B5EF4-FFF2-40B4-BE49-F238E27FC236}">
                <a16:creationId xmlns:a16="http://schemas.microsoft.com/office/drawing/2014/main" id="{755CF44B-4037-7245-A019-3D5735D57F1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Four Horsemen or the Apocalypse</a:t>
            </a:r>
          </a:p>
          <a:p>
            <a:r>
              <a:rPr lang="en-US" altLang="en-US" sz="2800"/>
              <a:t>1497 – 1498</a:t>
            </a:r>
          </a:p>
          <a:p>
            <a:r>
              <a:rPr lang="en-US" altLang="en-US" sz="2800"/>
              <a:t>Woodcut</a:t>
            </a:r>
          </a:p>
          <a:p>
            <a:r>
              <a:rPr lang="en-US" altLang="en-US" sz="2800"/>
              <a:t>152/5 x 11 in.</a:t>
            </a:r>
          </a:p>
          <a:p>
            <a:r>
              <a:rPr lang="en-US" altLang="en-US" sz="2800"/>
              <a:t>Metropolitan Museum of Art</a:t>
            </a:r>
          </a:p>
          <a:p>
            <a:r>
              <a:rPr lang="en-US" altLang="en-US" sz="2800"/>
              <a:t>New York</a:t>
            </a:r>
          </a:p>
        </p:txBody>
      </p:sp>
      <p:pic>
        <p:nvPicPr>
          <p:cNvPr id="59396" name="Picture 1028">
            <a:extLst>
              <a:ext uri="{FF2B5EF4-FFF2-40B4-BE49-F238E27FC236}">
                <a16:creationId xmlns:a16="http://schemas.microsoft.com/office/drawing/2014/main" id="{79780A88-A907-5247-A6D8-95BAF0ACA3E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4300" y="1981200"/>
            <a:ext cx="27162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ürer's woodcuts and engravings">
            <a:hlinkClick r:id="" action="ppaction://media"/>
            <a:extLst>
              <a:ext uri="{FF2B5EF4-FFF2-40B4-BE49-F238E27FC236}">
                <a16:creationId xmlns:a16="http://schemas.microsoft.com/office/drawing/2014/main" id="{1B97272C-3DDA-1E42-AFEB-109E8D0C86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800" y="1573530"/>
            <a:ext cx="5711628" cy="32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9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9FA30CE1-84A7-1F4E-8FCC-9D1CA32B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457200"/>
            <a:ext cx="39751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80FBB899-C4C7-F64F-9A35-EB54D61F1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US" altLang="en-US"/>
              <a:t>Matthias Grunewald</a:t>
            </a:r>
            <a:br>
              <a:rPr lang="en-US" altLang="en-US"/>
            </a:br>
            <a:r>
              <a:rPr lang="en-US" altLang="en-US"/>
              <a:t>(1480-1528) (German)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55724A4-DFA1-7D43-BEC9-6C618453B8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Looked back to medieval German mysticism and emotionalism</a:t>
            </a:r>
          </a:p>
          <a:p>
            <a:r>
              <a:rPr lang="en-US" altLang="en-US"/>
              <a:t>Best known for the Isenheim Altarpiece</a:t>
            </a:r>
          </a:p>
          <a:p>
            <a:pPr lvl="1"/>
            <a:r>
              <a:rPr lang="en-US" altLang="en-US"/>
              <a:t>Monumental carved &amp; painted polyptych</a:t>
            </a:r>
          </a:p>
          <a:p>
            <a:pPr lvl="1"/>
            <a:r>
              <a:rPr lang="en-US" altLang="en-US"/>
              <a:t>Thought to have healing properties when viewed</a:t>
            </a:r>
          </a:p>
          <a:p>
            <a:pPr lvl="1"/>
            <a:r>
              <a:rPr lang="en-US" altLang="en-US"/>
              <a:t>Best known for the wings painted to protect the carved image of St. Anthony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C744B57-4A03-B44A-9A88-5ADF69DBD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Matthias Grunewald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FFEE185-D5F3-E64E-84CA-8DE6EFC2F2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Annunciation,Virgin and Child with Angels, and Resurrection</a:t>
            </a:r>
          </a:p>
          <a:p>
            <a:r>
              <a:rPr lang="en-US" altLang="en-US" sz="2800"/>
              <a:t>The Isenheim Altarpiece</a:t>
            </a:r>
          </a:p>
          <a:p>
            <a:r>
              <a:rPr lang="en-US" altLang="en-US" sz="2800"/>
              <a:t>1510-1516</a:t>
            </a:r>
          </a:p>
          <a:p>
            <a:r>
              <a:rPr lang="en-US" altLang="en-US" sz="2800"/>
              <a:t>Oil on Panel </a:t>
            </a:r>
          </a:p>
          <a:p>
            <a:endParaRPr lang="en-US" altLang="en-US" sz="2800"/>
          </a:p>
          <a:p>
            <a:endParaRPr lang="en-US" altLang="en-US" sz="2800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2DFEBA5E-4502-A947-BE80-D360DD8D3B84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128963"/>
            <a:ext cx="3810000" cy="181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833D39D2-8B1A-C64F-A02E-CC53548F4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en-US"/>
              <a:t>Vocabulary</a:t>
            </a:r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00573756-E78D-954D-BDF3-1986D7D32B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Alchemy</a:t>
            </a:r>
          </a:p>
          <a:p>
            <a:r>
              <a:rPr lang="en-US" altLang="en-US"/>
              <a:t>Triptych</a:t>
            </a:r>
          </a:p>
          <a:p>
            <a:r>
              <a:rPr lang="en-US" altLang="en-US"/>
              <a:t>Engraving</a:t>
            </a:r>
          </a:p>
          <a:p>
            <a:r>
              <a:rPr lang="en-US" altLang="en-US"/>
              <a:t>Intaglio</a:t>
            </a:r>
          </a:p>
          <a:p>
            <a:r>
              <a:rPr lang="en-US" altLang="en-US"/>
              <a:t>Edition</a:t>
            </a:r>
          </a:p>
          <a:p>
            <a:r>
              <a:rPr lang="en-US" altLang="en-US"/>
              <a:t>Woodcut</a:t>
            </a:r>
          </a:p>
          <a:p>
            <a:r>
              <a:rPr lang="en-US" altLang="en-US"/>
              <a:t>Etching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FAFB49B9-ED8D-9F4C-B152-E3D1C529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00188"/>
            <a:ext cx="8077200" cy="38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C84531D-5076-1E4E-9FBE-E6DD9C8F7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US" altLang="en-US"/>
              <a:t>Lucas Cranach the Elder</a:t>
            </a:r>
            <a:br>
              <a:rPr lang="en-US" altLang="en-US"/>
            </a:br>
            <a:r>
              <a:rPr lang="en-US" altLang="en-US"/>
              <a:t>(1472 –1553) (German)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8C010DD9-B1D6-8846-A376-507F948C44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Admirer of Martin Luther</a:t>
            </a:r>
          </a:p>
          <a:p>
            <a:r>
              <a:rPr lang="en-US" altLang="en-US"/>
              <a:t>Mythological paintings </a:t>
            </a:r>
          </a:p>
          <a:p>
            <a:r>
              <a:rPr lang="en-US" altLang="en-US"/>
              <a:t>Best known for his portraits</a:t>
            </a:r>
          </a:p>
          <a:p>
            <a:pPr lvl="1"/>
            <a:r>
              <a:rPr lang="en-US" altLang="en-US"/>
              <a:t>Delicate and decorative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Cranachs and Medieval Modern Art | Documentaries and Reports">
            <a:hlinkClick r:id="" action="ppaction://media"/>
            <a:extLst>
              <a:ext uri="{FF2B5EF4-FFF2-40B4-BE49-F238E27FC236}">
                <a16:creationId xmlns:a16="http://schemas.microsoft.com/office/drawing/2014/main" id="{00940131-BEB9-E047-B87B-1B4604B9EB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0053" y="1524000"/>
            <a:ext cx="647362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C067F616-9579-9943-9B24-809239BC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838" b="16481"/>
          <a:stretch>
            <a:fillRect/>
          </a:stretch>
        </p:blipFill>
        <p:spPr bwMode="auto">
          <a:xfrm>
            <a:off x="2508250" y="152400"/>
            <a:ext cx="45021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7F12F5ED-09E0-DB4A-BB6F-C74ED937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3510" r="926" b="6793"/>
          <a:stretch>
            <a:fillRect/>
          </a:stretch>
        </p:blipFill>
        <p:spPr bwMode="auto">
          <a:xfrm>
            <a:off x="2362200" y="76200"/>
            <a:ext cx="507523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FCDF4-D1F6-374C-B865-19A79BC6559B}"/>
              </a:ext>
            </a:extLst>
          </p:cNvPr>
          <p:cNvSpPr txBox="1"/>
          <p:nvPr/>
        </p:nvSpPr>
        <p:spPr>
          <a:xfrm>
            <a:off x="304801" y="3810000"/>
            <a:ext cx="152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 Luther</a:t>
            </a:r>
          </a:p>
          <a:p>
            <a:r>
              <a:rPr lang="en-US" dirty="0"/>
              <a:t>1533</a:t>
            </a:r>
          </a:p>
          <a:p>
            <a:r>
              <a:rPr lang="en-US" dirty="0"/>
              <a:t>By Lucas Cranach the elder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9FE47952-097E-7E4F-85D8-27E399E26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US" altLang="en-US"/>
              <a:t>Hans Holbein the Younger</a:t>
            </a:r>
            <a:br>
              <a:rPr lang="en-US" altLang="en-US"/>
            </a:br>
            <a:r>
              <a:rPr lang="en-US" altLang="en-US"/>
              <a:t>(1497-1543) (German)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1390620F-2597-B649-B1C5-F6669016F8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Draftsmanship set the standard for portraits in England</a:t>
            </a:r>
          </a:p>
          <a:p>
            <a:r>
              <a:rPr lang="en-US" altLang="en-US"/>
              <a:t>Court painter to Henry VIII</a:t>
            </a:r>
          </a:p>
          <a:p>
            <a:r>
              <a:rPr lang="en-US" altLang="en-US"/>
              <a:t>Fused the German skill with lines and precise realism to balanced composition, chiaroscuro, sculptural form and perspective of Italy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Holbein the Younger, Henry VIII">
            <a:hlinkClick r:id="" action="ppaction://media"/>
            <a:extLst>
              <a:ext uri="{FF2B5EF4-FFF2-40B4-BE49-F238E27FC236}">
                <a16:creationId xmlns:a16="http://schemas.microsoft.com/office/drawing/2014/main" id="{86E8C5C6-7081-8F4A-AE4F-FD0CA9A8F3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5715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14489B3-41AD-624B-9865-9341336806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Hans Holbein the Younger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F3C556E-7FB3-C24A-9894-424BFD2CE90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Henry VIII</a:t>
            </a:r>
          </a:p>
          <a:p>
            <a:r>
              <a:rPr lang="en-US" altLang="en-US" sz="2800"/>
              <a:t>1540</a:t>
            </a:r>
          </a:p>
          <a:p>
            <a:r>
              <a:rPr lang="en-US" altLang="en-US" sz="2800"/>
              <a:t>Oil on panel</a:t>
            </a:r>
          </a:p>
          <a:p>
            <a:r>
              <a:rPr lang="en-US" altLang="en-US" sz="2800"/>
              <a:t>343/4 x 29 ½ in</a:t>
            </a:r>
          </a:p>
          <a:p>
            <a:r>
              <a:rPr lang="en-US" altLang="en-US" sz="2800"/>
              <a:t>Galleria Nazionale d’Arte Antica</a:t>
            </a:r>
          </a:p>
          <a:p>
            <a:r>
              <a:rPr lang="en-US" altLang="en-US" sz="2800"/>
              <a:t>Rome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0A537949-2686-2144-8A84-1811D92E6617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488" y="1981200"/>
            <a:ext cx="35274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8E7CEEC-F68B-074E-A496-118114AB4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AE8AB3F-25CC-AE4F-9E1E-86FE96494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en-US"/>
              <a:t>Artists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2FA49FF-68F7-5D4F-BD32-84A0E664EE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Hieronymus Bosch</a:t>
            </a:r>
          </a:p>
          <a:p>
            <a:r>
              <a:rPr lang="en-US" altLang="en-US"/>
              <a:t>Pieter Bruegel the Elder</a:t>
            </a:r>
          </a:p>
          <a:p>
            <a:r>
              <a:rPr lang="en-US" altLang="en-US"/>
              <a:t>Albrecht Durer</a:t>
            </a:r>
          </a:p>
          <a:p>
            <a:r>
              <a:rPr lang="en-US" altLang="en-US"/>
              <a:t>Matthias Gruewald</a:t>
            </a:r>
          </a:p>
          <a:p>
            <a:r>
              <a:rPr lang="en-US" altLang="en-US"/>
              <a:t>Lucas Cranach the Elder</a:t>
            </a:r>
          </a:p>
          <a:p>
            <a:r>
              <a:rPr lang="en-US" altLang="en-US"/>
              <a:t>Hans Holbein the Younger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Landmarks of Western Art Documentary. Episode 02 The Renaissance">
            <a:hlinkClick r:id="" action="ppaction://media"/>
            <a:extLst>
              <a:ext uri="{FF2B5EF4-FFF2-40B4-BE49-F238E27FC236}">
                <a16:creationId xmlns:a16="http://schemas.microsoft.com/office/drawing/2014/main" id="{A422C819-1D50-D043-801B-A63840E7E5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2800" y="628650"/>
            <a:ext cx="77978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AD0DE2A-EC4C-0748-9552-060334BF1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US" altLang="en-US">
                <a:solidFill>
                  <a:srgbClr val="0000CC"/>
                </a:solidFill>
              </a:rPr>
              <a:t>Hieronymous Bosch</a:t>
            </a:r>
            <a:br>
              <a:rPr lang="en-US" altLang="en-US">
                <a:solidFill>
                  <a:srgbClr val="0000CC"/>
                </a:solidFill>
              </a:rPr>
            </a:br>
            <a:r>
              <a:rPr lang="en-US" altLang="en-US">
                <a:solidFill>
                  <a:srgbClr val="0000CC"/>
                </a:solidFill>
              </a:rPr>
              <a:t>(1450-1516)(Dutch)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52F01A8-A3CE-7B4A-AFA3-7A38A39B49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Moralistic paintings suggesting inventive torments as punishment for sinners</a:t>
            </a:r>
          </a:p>
          <a:p>
            <a:r>
              <a:rPr lang="en-US" altLang="en-US"/>
              <a:t>Grotesque fantasy images- such as hyrid monsters,half-human, half animal</a:t>
            </a:r>
          </a:p>
          <a:p>
            <a:r>
              <a:rPr lang="en-US" altLang="en-US"/>
              <a:t>Strange ,unsettling landscapes</a:t>
            </a:r>
          </a:p>
          <a:p>
            <a:r>
              <a:rPr lang="en-US" altLang="en-US"/>
              <a:t>Corrupt mankind-seduced by evil,should suffer calamitous consequences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16C324E-4E32-BB47-ADDE-BC72FA448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Hieronymous Bosch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494F17F-C811-3B44-8B88-3E2707261F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Garden of Earthly Delights </a:t>
            </a:r>
          </a:p>
          <a:p>
            <a:r>
              <a:rPr lang="en-US" altLang="en-US" sz="2800"/>
              <a:t>1510-1515</a:t>
            </a:r>
          </a:p>
          <a:p>
            <a:r>
              <a:rPr lang="en-US" altLang="en-US" sz="2800"/>
              <a:t>Triptych</a:t>
            </a:r>
          </a:p>
          <a:p>
            <a:r>
              <a:rPr lang="en-US" altLang="en-US" sz="2800"/>
              <a:t>Oil on wood</a:t>
            </a:r>
          </a:p>
          <a:p>
            <a:r>
              <a:rPr lang="en-US" altLang="en-US" sz="2800"/>
              <a:t>7ft. 2 in x 6ft. 4 in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991C7E2-B091-124D-BDDE-9377296CEE11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979738"/>
            <a:ext cx="3810000" cy="2116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Hieronymus Bosch &amp; the delights of hell part 1.mov">
            <a:hlinkClick r:id="" action="ppaction://media"/>
            <a:extLst>
              <a:ext uri="{FF2B5EF4-FFF2-40B4-BE49-F238E27FC236}">
                <a16:creationId xmlns:a16="http://schemas.microsoft.com/office/drawing/2014/main" id="{4960EE96-6356-514E-B4B9-8C5486D028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5717" y="1295400"/>
            <a:ext cx="755256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6DDCE3-ED7B-DA40-A645-B773ADBF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Hieronymous Bosch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632F531-6ED6-584D-BF96-4EC31DEB1AB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i="1"/>
              <a:t>Garden of Earthly Delights </a:t>
            </a:r>
          </a:p>
          <a:p>
            <a:r>
              <a:rPr lang="en-US" altLang="en-US" sz="2800"/>
              <a:t>1510-1515</a:t>
            </a:r>
          </a:p>
          <a:p>
            <a:r>
              <a:rPr lang="en-US" altLang="en-US" sz="2800"/>
              <a:t>Triptych</a:t>
            </a:r>
          </a:p>
          <a:p>
            <a:r>
              <a:rPr lang="en-US" altLang="en-US" sz="2800"/>
              <a:t>Oil on wood</a:t>
            </a:r>
          </a:p>
          <a:p>
            <a:r>
              <a:rPr lang="en-US" altLang="en-US" sz="2800"/>
              <a:t>7ft. 2 in x 6ft. 4 in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4065BC67-CB4E-B94F-A59D-987EEECD34F7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979738"/>
            <a:ext cx="3810000" cy="2116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603</Words>
  <Application>Microsoft Macintosh PowerPoint</Application>
  <PresentationFormat>On-screen Show (4:3)</PresentationFormat>
  <Paragraphs>136</Paragraphs>
  <Slides>38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Default Design</vt:lpstr>
      <vt:lpstr>Sixteenth –Century Painting in Northern Europe</vt:lpstr>
      <vt:lpstr>Cultural/Historical Developments</vt:lpstr>
      <vt:lpstr>Vocabulary</vt:lpstr>
      <vt:lpstr>Artists</vt:lpstr>
      <vt:lpstr>PowerPoint Presentation</vt:lpstr>
      <vt:lpstr>Hieronymous Bosch (1450-1516)(Dutch)</vt:lpstr>
      <vt:lpstr>Hieronymous Bosch</vt:lpstr>
      <vt:lpstr>PowerPoint Presentation</vt:lpstr>
      <vt:lpstr>Hieronymous Bosch</vt:lpstr>
      <vt:lpstr>PowerPoint Presentation</vt:lpstr>
      <vt:lpstr>Pieter Bruegel the Elder (1525- 1569)(Dutch)</vt:lpstr>
      <vt:lpstr>PowerPoint Presentation</vt:lpstr>
      <vt:lpstr>Pieter Bruegel the Elder </vt:lpstr>
      <vt:lpstr>PowerPoint Presentation</vt:lpstr>
      <vt:lpstr>PowerPoint Presentation</vt:lpstr>
      <vt:lpstr>Pieter Bruegel the Elder</vt:lpstr>
      <vt:lpstr>PowerPoint Presentation</vt:lpstr>
      <vt:lpstr>Pieter Bruegel the Elder</vt:lpstr>
      <vt:lpstr>PowerPoint Presentation</vt:lpstr>
      <vt:lpstr>Albrecht Durer (1471-1528)(German)</vt:lpstr>
      <vt:lpstr>PowerPoint Presentation</vt:lpstr>
      <vt:lpstr>Albrecht Durer </vt:lpstr>
      <vt:lpstr>PowerPoint Presentation</vt:lpstr>
      <vt:lpstr>PowerPoint Presentation</vt:lpstr>
      <vt:lpstr>Albrecht Durer</vt:lpstr>
      <vt:lpstr>PowerPoint Presentation</vt:lpstr>
      <vt:lpstr>PowerPoint Presentation</vt:lpstr>
      <vt:lpstr>Matthias Grunewald (1480-1528) (German)</vt:lpstr>
      <vt:lpstr>Matthias Grunewald</vt:lpstr>
      <vt:lpstr>PowerPoint Presentation</vt:lpstr>
      <vt:lpstr>Lucas Cranach the Elder (1472 –1553) (German)</vt:lpstr>
      <vt:lpstr>PowerPoint Presentation</vt:lpstr>
      <vt:lpstr>PowerPoint Presentation</vt:lpstr>
      <vt:lpstr>PowerPoint Presentation</vt:lpstr>
      <vt:lpstr>Hans Holbein the Younger (1497-1543) (German)</vt:lpstr>
      <vt:lpstr>PowerPoint Presentation</vt:lpstr>
      <vt:lpstr>Hans Holbein the Younger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Sixteenth –Century Painting in Northern Europe</dc:title>
  <dc:creator>Baldassano</dc:creator>
  <cp:lastModifiedBy>Baldassano, Vincent J</cp:lastModifiedBy>
  <cp:revision>11</cp:revision>
  <dcterms:created xsi:type="dcterms:W3CDTF">2004-03-23T20:36:19Z</dcterms:created>
  <dcterms:modified xsi:type="dcterms:W3CDTF">2021-04-28T20:36:50Z</dcterms:modified>
</cp:coreProperties>
</file>